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media/image1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85" r:id="rId5"/>
    <p:sldId id="282" r:id="rId6"/>
    <p:sldId id="281" r:id="rId7"/>
    <p:sldId id="288" r:id="rId8"/>
    <p:sldId id="283" r:id="rId9"/>
    <p:sldId id="284" r:id="rId10"/>
    <p:sldId id="287" r:id="rId11"/>
    <p:sldId id="289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914400" y="6389358"/>
            <a:ext cx="1092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2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7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189017" y="2189928"/>
            <a:ext cx="7813966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33450" y="4738778"/>
            <a:ext cx="10420351" cy="64770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80000"/>
              </a:lnSpc>
              <a:buSzTx/>
              <a:buFontTx/>
              <a:buNone/>
              <a:defRPr sz="1000" b="1" spc="300">
                <a:solidFill>
                  <a:srgbClr val="004B8D"/>
                </a:solidFill>
              </a:defRPr>
            </a:lvl1pPr>
            <a:lvl2pPr marL="0" indent="457200" algn="ctr">
              <a:lnSpc>
                <a:spcPct val="180000"/>
              </a:lnSpc>
              <a:buSzTx/>
              <a:buFontTx/>
              <a:buNone/>
              <a:defRPr sz="1000" b="1" spc="300">
                <a:solidFill>
                  <a:srgbClr val="004B8D"/>
                </a:solidFill>
              </a:defRPr>
            </a:lvl2pPr>
            <a:lvl3pPr marL="0" indent="914400" algn="ctr">
              <a:lnSpc>
                <a:spcPct val="180000"/>
              </a:lnSpc>
              <a:buSzTx/>
              <a:buFontTx/>
              <a:buNone/>
              <a:defRPr sz="1000" b="1" spc="300">
                <a:solidFill>
                  <a:srgbClr val="004B8D"/>
                </a:solidFill>
              </a:defRPr>
            </a:lvl3pPr>
            <a:lvl4pPr marL="0" indent="1371600" algn="ctr">
              <a:lnSpc>
                <a:spcPct val="180000"/>
              </a:lnSpc>
              <a:buSzTx/>
              <a:buFontTx/>
              <a:buNone/>
              <a:defRPr sz="1000" b="1" spc="300">
                <a:solidFill>
                  <a:srgbClr val="004B8D"/>
                </a:solidFill>
              </a:defRPr>
            </a:lvl4pPr>
            <a:lvl5pPr marL="0" indent="1828800" algn="ctr">
              <a:lnSpc>
                <a:spcPct val="180000"/>
              </a:lnSpc>
              <a:buSzTx/>
              <a:buFontTx/>
              <a:buNone/>
              <a:defRPr sz="1000" b="1" spc="300">
                <a:solidFill>
                  <a:srgbClr val="004B8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461759" y="6583680"/>
            <a:ext cx="4876622" cy="150441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004B8D"/>
                </a:solidFill>
              </a:defRPr>
            </a:pPr>
            <a:endParaRPr/>
          </a:p>
        </p:txBody>
      </p:sp>
      <p:sp>
        <p:nvSpPr>
          <p:cNvPr id="18" name="Straight Connector 7"/>
          <p:cNvSpPr/>
          <p:nvPr/>
        </p:nvSpPr>
        <p:spPr>
          <a:xfrm>
            <a:off x="914400" y="6297038"/>
            <a:ext cx="10363201" cy="1"/>
          </a:xfrm>
          <a:prstGeom prst="line">
            <a:avLst/>
          </a:prstGeom>
          <a:ln w="6350">
            <a:solidFill>
              <a:srgbClr val="595A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19" y="387177"/>
            <a:ext cx="2801201" cy="90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2193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2342572" y="1430337"/>
            <a:ext cx="7494156" cy="2852738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traight Connector 7"/>
          <p:cNvSpPr/>
          <p:nvPr/>
        </p:nvSpPr>
        <p:spPr>
          <a:xfrm>
            <a:off x="3519054" y="6536987"/>
            <a:ext cx="7819328" cy="1"/>
          </a:xfrm>
          <a:prstGeom prst="line">
            <a:avLst/>
          </a:prstGeom>
          <a:ln w="6350">
            <a:solidFill>
              <a:srgbClr val="CBCCC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2" y="6095937"/>
            <a:ext cx="3115056" cy="80467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61759" y="6583680"/>
            <a:ext cx="4876622" cy="150441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CBCCCB"/>
                </a:solidFill>
              </a:defRPr>
            </a:lvl1pPr>
            <a:lvl2pPr marL="0" indent="45720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CBCCCB"/>
                </a:solidFill>
              </a:defRPr>
            </a:lvl2pPr>
            <a:lvl3pPr marL="0" indent="91440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CBCCCB"/>
                </a:solidFill>
              </a:defRPr>
            </a:lvl3pPr>
            <a:lvl4pPr marL="0" indent="137160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CBCCCB"/>
                </a:solidFill>
              </a:defRPr>
            </a:lvl4pPr>
            <a:lvl5pPr marL="0" indent="1828800" algn="r">
              <a:lnSpc>
                <a:spcPct val="90000"/>
              </a:lnSpc>
              <a:buSzTx/>
              <a:buFontTx/>
              <a:buNone/>
              <a:defRPr sz="600">
                <a:solidFill>
                  <a:srgbClr val="CBCCCB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traight Connector 8"/>
          <p:cNvSpPr/>
          <p:nvPr/>
        </p:nvSpPr>
        <p:spPr>
          <a:xfrm>
            <a:off x="914400" y="936943"/>
            <a:ext cx="10363201" cy="1"/>
          </a:xfrm>
          <a:prstGeom prst="line">
            <a:avLst/>
          </a:prstGeom>
          <a:ln w="6350">
            <a:solidFill>
              <a:srgbClr val="CBCCC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5" name="Picture 10" descr="Picture 10"/>
          <p:cNvPicPr>
            <a:picLocks noChangeAspect="1"/>
          </p:cNvPicPr>
          <p:nvPr/>
        </p:nvPicPr>
        <p:blipFill>
          <a:blip r:embed="rId4"/>
          <a:srcRect l="25082" t="47626" r="23322" b="34289"/>
          <a:stretch>
            <a:fillRect/>
          </a:stretch>
        </p:blipFill>
        <p:spPr>
          <a:xfrm>
            <a:off x="853029" y="291576"/>
            <a:ext cx="993913" cy="37371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1637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14400" y="6297038"/>
            <a:ext cx="10363200" cy="0"/>
          </a:xfrm>
          <a:custGeom>
            <a:avLst/>
            <a:gdLst/>
            <a:ahLst/>
            <a:cxnLst/>
            <a:rect l="l" t="t" r="r" b="b"/>
            <a:pathLst>
              <a:path w="10363200">
                <a:moveTo>
                  <a:pt x="0" y="0"/>
                </a:moveTo>
                <a:lnTo>
                  <a:pt x="10363199" y="0"/>
                </a:lnTo>
              </a:path>
            </a:pathLst>
          </a:custGeom>
          <a:ln w="9524">
            <a:solidFill>
              <a:srgbClr val="595A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728519" y="387178"/>
            <a:ext cx="2801200" cy="902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DISTRIBUTION</a:t>
            </a:r>
            <a:r>
              <a:rPr spc="-45" dirty="0"/>
              <a:t> </a:t>
            </a:r>
            <a:r>
              <a:rPr spc="-5" dirty="0"/>
              <a:t>A.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28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04B8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DISTRIBUTION</a:t>
            </a:r>
            <a:r>
              <a:rPr spc="-45" dirty="0"/>
              <a:t> </a:t>
            </a:r>
            <a:r>
              <a:rPr spc="-5" dirty="0"/>
              <a:t>A.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57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0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2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069388" y="6512609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1912283" y="6632340"/>
            <a:ext cx="10168295" cy="150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</a:p>
        </p:txBody>
      </p:sp>
    </p:spTree>
    <p:extLst>
      <p:ext uri="{BB962C8B-B14F-4D97-AF65-F5344CB8AC3E}">
        <p14:creationId xmlns:p14="http://schemas.microsoft.com/office/powerpoint/2010/main" val="189113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77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0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5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595A59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6095108"/>
            <a:ext cx="3115056" cy="8046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7503E-0F5A-481B-912D-71A385E5A048}"/>
              </a:ext>
            </a:extLst>
          </p:cNvPr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BACAB9-FAF9-4110-BBE8-36557A26D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44011" r="25128" b="38290"/>
          <a:stretch/>
        </p:blipFill>
        <p:spPr>
          <a:xfrm>
            <a:off x="853033" y="62772"/>
            <a:ext cx="938254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41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2561"/>
      </p:ext>
    </p:extLst>
  </p:cSld>
  <p:clrMapOvr>
    <a:masterClrMapping/>
  </p:clrMapOvr>
  <p:transition spd="med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54148"/>
      </p:ext>
    </p:extLst>
  </p:cSld>
  <p:clrMapOvr>
    <a:masterClrMapping/>
  </p:clrMapOvr>
  <p:transition spd="med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3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595A59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6095108"/>
            <a:ext cx="3115056" cy="8046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7503E-0F5A-481B-912D-71A385E5A048}"/>
              </a:ext>
            </a:extLst>
          </p:cNvPr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BACAB9-FAF9-4110-BBE8-36557A26D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44011" r="25128" b="38290"/>
          <a:stretch/>
        </p:blipFill>
        <p:spPr>
          <a:xfrm>
            <a:off x="853033" y="62772"/>
            <a:ext cx="938254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214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73" y="1430338"/>
            <a:ext cx="749415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6095938"/>
            <a:ext cx="3115056" cy="804672"/>
          </a:xfrm>
          <a:prstGeom prst="rect">
            <a:avLst/>
          </a:prstGeom>
        </p:spPr>
      </p:pic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CBCCCB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FC867-90C7-46C4-A239-75E739CD55FF}"/>
              </a:ext>
            </a:extLst>
          </p:cNvPr>
          <p:cNvCxnSpPr/>
          <p:nvPr userDrawn="1"/>
        </p:nvCxnSpPr>
        <p:spPr>
          <a:xfrm>
            <a:off x="914400" y="936943"/>
            <a:ext cx="10363200" cy="0"/>
          </a:xfrm>
          <a:prstGeom prst="line">
            <a:avLst/>
          </a:prstGeom>
          <a:ln>
            <a:solidFill>
              <a:srgbClr val="CB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4D4A8-2278-4E95-A7FD-8E38A3859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2" t="47626" r="23322" b="34290"/>
          <a:stretch/>
        </p:blipFill>
        <p:spPr>
          <a:xfrm>
            <a:off x="853029" y="291576"/>
            <a:ext cx="993913" cy="373712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1912283" y="6632340"/>
            <a:ext cx="10168295" cy="150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</a:p>
        </p:txBody>
      </p:sp>
    </p:spTree>
    <p:extLst>
      <p:ext uri="{BB962C8B-B14F-4D97-AF65-F5344CB8AC3E}">
        <p14:creationId xmlns:p14="http://schemas.microsoft.com/office/powerpoint/2010/main" val="65033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004B8D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8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tegrity Service Excellence"/>
          <p:cNvSpPr txBox="1">
            <a:spLocks noChangeArrowheads="1"/>
          </p:cNvSpPr>
          <p:nvPr userDrawn="1"/>
        </p:nvSpPr>
        <p:spPr bwMode="auto">
          <a:xfrm>
            <a:off x="110400" y="5499615"/>
            <a:ext cx="537659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/>
          <a:lstStyle/>
          <a:p>
            <a:pPr algn="ctr">
              <a:spcBef>
                <a:spcPct val="0"/>
              </a:spcBef>
              <a:defRPr/>
            </a:pPr>
            <a:r>
              <a:rPr lang="en-US" sz="2400" b="1" i="1" dirty="0">
                <a:solidFill>
                  <a:prstClr val="black"/>
                </a:solidFill>
                <a:latin typeface="Arial" pitchFamily="34" charset="0"/>
              </a:rPr>
              <a:t>Integrity 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sym typeface="Wingdings" pitchFamily="2" charset="2"/>
              </a:rPr>
              <a:t> 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</a:rPr>
              <a:t>Service 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sym typeface="Wingdings" pitchFamily="2" charset="2"/>
              </a:rPr>
              <a:t> 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</a:rPr>
              <a:t>Excellence</a:t>
            </a:r>
          </a:p>
        </p:txBody>
      </p:sp>
      <p:sp>
        <p:nvSpPr>
          <p:cNvPr id="15" name="Briefing Title"/>
          <p:cNvSpPr>
            <a:spLocks noGrp="1"/>
          </p:cNvSpPr>
          <p:nvPr>
            <p:ph sz="half" idx="2" hasCustomPrompt="1"/>
          </p:nvPr>
        </p:nvSpPr>
        <p:spPr>
          <a:xfrm>
            <a:off x="5588000" y="1600200"/>
            <a:ext cx="5892800" cy="1676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3733" b="1">
                <a:latin typeface="Arial" pitchFamily="34" charset="0"/>
                <a:cs typeface="Arial" pitchFamily="34" charset="0"/>
              </a:defRPr>
            </a:lvl1pPr>
            <a:lvl2pPr>
              <a:defRPr sz="3200" b="1">
                <a:latin typeface="Arial" pitchFamily="34" charset="0"/>
                <a:cs typeface="Arial" pitchFamily="34" charset="0"/>
              </a:defRPr>
            </a:lvl2pPr>
            <a:lvl3pPr>
              <a:defRPr sz="2667" b="1">
                <a:latin typeface="Arial" pitchFamily="34" charset="0"/>
                <a:cs typeface="Arial" pitchFamily="34" charset="0"/>
              </a:defRPr>
            </a:lvl3pPr>
            <a:lvl4pPr>
              <a:defRPr sz="2400" b="1">
                <a:latin typeface="Arial" pitchFamily="34" charset="0"/>
                <a:cs typeface="Arial" pitchFamily="34" charset="0"/>
              </a:defRPr>
            </a:lvl4pPr>
            <a:lvl5pPr>
              <a:defRPr sz="2133" b="1"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Briefing Title</a:t>
            </a:r>
          </a:p>
        </p:txBody>
      </p:sp>
      <p:sp>
        <p:nvSpPr>
          <p:cNvPr id="18" name="Date"/>
          <p:cNvSpPr>
            <a:spLocks noGrp="1"/>
          </p:cNvSpPr>
          <p:nvPr>
            <p:ph sz="half" idx="10" hasCustomPrompt="1"/>
          </p:nvPr>
        </p:nvSpPr>
        <p:spPr>
          <a:xfrm>
            <a:off x="5588000" y="3657600"/>
            <a:ext cx="5994400" cy="533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2667" b="1">
                <a:latin typeface="Arial" pitchFamily="34" charset="0"/>
                <a:cs typeface="Arial" pitchFamily="34" charset="0"/>
              </a:defRPr>
            </a:lvl1pPr>
            <a:lvl2pPr>
              <a:defRPr sz="3200" b="1">
                <a:latin typeface="Arial" pitchFamily="34" charset="0"/>
                <a:cs typeface="Arial" pitchFamily="34" charset="0"/>
              </a:defRPr>
            </a:lvl2pPr>
            <a:lvl3pPr>
              <a:defRPr sz="2667" b="1">
                <a:latin typeface="Arial" pitchFamily="34" charset="0"/>
                <a:cs typeface="Arial" pitchFamily="34" charset="0"/>
              </a:defRPr>
            </a:lvl3pPr>
            <a:lvl4pPr>
              <a:defRPr sz="2400" b="1">
                <a:latin typeface="Arial" pitchFamily="34" charset="0"/>
                <a:cs typeface="Arial" pitchFamily="34" charset="0"/>
              </a:defRPr>
            </a:lvl4pPr>
            <a:lvl5pPr>
              <a:defRPr sz="2133" b="1"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Date: DD MMM YYYY</a:t>
            </a:r>
          </a:p>
        </p:txBody>
      </p:sp>
      <p:sp>
        <p:nvSpPr>
          <p:cNvPr id="19" name="Name, Rank, Office Symbol"/>
          <p:cNvSpPr>
            <a:spLocks noGrp="1"/>
          </p:cNvSpPr>
          <p:nvPr>
            <p:ph sz="half" idx="11" hasCustomPrompt="1"/>
          </p:nvPr>
        </p:nvSpPr>
        <p:spPr>
          <a:xfrm>
            <a:off x="5588000" y="4495800"/>
            <a:ext cx="5994400" cy="1676400"/>
          </a:xfrm>
          <a:prstGeom prst="rect">
            <a:avLst/>
          </a:prstGeom>
        </p:spPr>
        <p:txBody>
          <a:bodyPr anchor="ctr" anchorCtr="0"/>
          <a:lstStyle>
            <a:lvl1pPr algn="r">
              <a:buNone/>
              <a:defRPr sz="2667" b="1">
                <a:latin typeface="Arial" pitchFamily="34" charset="0"/>
                <a:cs typeface="Arial" pitchFamily="34" charset="0"/>
              </a:defRPr>
            </a:lvl1pPr>
            <a:lvl2pPr>
              <a:defRPr sz="3200" b="1">
                <a:latin typeface="Arial" pitchFamily="34" charset="0"/>
                <a:cs typeface="Arial" pitchFamily="34" charset="0"/>
              </a:defRPr>
            </a:lvl2pPr>
            <a:lvl3pPr>
              <a:defRPr sz="2667" b="1">
                <a:latin typeface="Arial" pitchFamily="34" charset="0"/>
                <a:cs typeface="Arial" pitchFamily="34" charset="0"/>
              </a:defRPr>
            </a:lvl3pPr>
            <a:lvl4pPr>
              <a:defRPr sz="2400" b="1">
                <a:latin typeface="Arial" pitchFamily="34" charset="0"/>
                <a:cs typeface="Arial" pitchFamily="34" charset="0"/>
              </a:defRPr>
            </a:lvl4pPr>
            <a:lvl5pPr>
              <a:defRPr sz="2133" b="1"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Name, Rank, Office Symbol, </a:t>
            </a:r>
          </a:p>
          <a:p>
            <a:pPr lvl="0"/>
            <a:r>
              <a:rPr lang="en-US" dirty="0"/>
              <a:t>Air Force Research Laboratory (each on separate lines)</a:t>
            </a:r>
          </a:p>
          <a:p>
            <a:pPr lvl="0"/>
            <a:endParaRPr lang="en-US" dirty="0"/>
          </a:p>
        </p:txBody>
      </p:sp>
      <p:pic>
        <p:nvPicPr>
          <p:cNvPr id="20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965" y="1335743"/>
            <a:ext cx="4174999" cy="4148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5847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5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501" y="1871436"/>
            <a:ext cx="4174999" cy="4148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537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0E4E-0BEA-EF4C-B7F3-07BD370CC8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14400" y="6389358"/>
            <a:ext cx="1092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0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9120"/>
            <a:ext cx="10515600" cy="63751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416"/>
            <a:ext cx="10515600" cy="50222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44011" r="25128" b="38290"/>
          <a:stretch/>
        </p:blipFill>
        <p:spPr>
          <a:xfrm>
            <a:off x="853033" y="62772"/>
            <a:ext cx="938254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6583680"/>
            <a:ext cx="4876621" cy="150440"/>
          </a:xfrm>
        </p:spPr>
        <p:txBody>
          <a:bodyPr>
            <a:noAutofit/>
          </a:bodyPr>
          <a:lstStyle>
            <a:lvl1pPr marL="0" indent="0" algn="r">
              <a:buNone/>
              <a:defRPr sz="600" spc="0" baseline="0">
                <a:solidFill>
                  <a:srgbClr val="595A59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Place proper distribution statement here.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6095108"/>
            <a:ext cx="3115056" cy="80467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583267" y="6599960"/>
            <a:ext cx="1092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2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3519055" y="6536988"/>
            <a:ext cx="7819327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3" y="6095108"/>
            <a:ext cx="3115056" cy="8046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57503E-0F5A-481B-912D-71A385E5A048}"/>
              </a:ext>
            </a:extLst>
          </p:cNvPr>
          <p:cNvCxnSpPr/>
          <p:nvPr userDrawn="1"/>
        </p:nvCxnSpPr>
        <p:spPr>
          <a:xfrm>
            <a:off x="914400" y="500338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BACAB9-FAF9-4110-BBE8-36557A26D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44011" r="25128" b="38290"/>
          <a:stretch/>
        </p:blipFill>
        <p:spPr>
          <a:xfrm>
            <a:off x="853033" y="62772"/>
            <a:ext cx="93825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727200" y="6604802"/>
            <a:ext cx="1092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5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9018" y="2189929"/>
            <a:ext cx="7813964" cy="2387600"/>
          </a:xfrm>
        </p:spPr>
        <p:txBody>
          <a:bodyPr anchor="b"/>
          <a:lstStyle>
            <a:lvl1pPr algn="ctr">
              <a:defRPr sz="6000"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933451" y="4738779"/>
            <a:ext cx="10420349" cy="647700"/>
          </a:xfrm>
        </p:spPr>
        <p:txBody>
          <a:bodyPr>
            <a:normAutofit/>
          </a:bodyPr>
          <a:lstStyle>
            <a:lvl1pPr marL="0" indent="0" algn="ctr">
              <a:lnSpc>
                <a:spcPct val="180000"/>
              </a:lnSpc>
              <a:buNone/>
              <a:defRPr sz="1000" b="1" spc="300">
                <a:solidFill>
                  <a:srgbClr val="004B8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6297039"/>
            <a:ext cx="10363200" cy="0"/>
          </a:xfrm>
          <a:prstGeom prst="line">
            <a:avLst/>
          </a:prstGeom>
          <a:ln>
            <a:solidFill>
              <a:srgbClr val="595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1ABF3B-652A-4525-B612-0138BCCF81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8519" y="387178"/>
            <a:ext cx="2801200" cy="902622"/>
          </a:xfrm>
          <a:prstGeom prst="rect">
            <a:avLst/>
          </a:prstGeom>
        </p:spPr>
      </p:pic>
      <p:sp>
        <p:nvSpPr>
          <p:cNvPr id="10" name="Distribution Statement"/>
          <p:cNvSpPr txBox="1">
            <a:spLocks noChangeArrowheads="1"/>
          </p:cNvSpPr>
          <p:nvPr userDrawn="1"/>
        </p:nvSpPr>
        <p:spPr bwMode="auto">
          <a:xfrm>
            <a:off x="5138554" y="6431072"/>
            <a:ext cx="7680853" cy="43088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Distribution D. Distribution authorized to DoD and US DoD contractors only,</a:t>
            </a:r>
            <a:r>
              <a:rPr lang="en-US" sz="1100" baseline="0" dirty="0">
                <a:latin typeface="Arial" pitchFamily="34" charset="0"/>
                <a:cs typeface="Arial" pitchFamily="34" charset="0"/>
              </a:rPr>
              <a:t> administrative use, 9 August 2018.             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Other requests for this document shall be referred to AFRL/711HPW/CL.</a:t>
            </a:r>
          </a:p>
        </p:txBody>
      </p:sp>
    </p:spTree>
    <p:extLst>
      <p:ext uri="{BB962C8B-B14F-4D97-AF65-F5344CB8AC3E}">
        <p14:creationId xmlns:p14="http://schemas.microsoft.com/office/powerpoint/2010/main" val="386615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pc="-5"/>
              <a:t>DSTRIBUTION </a:t>
            </a:r>
            <a:r>
              <a:rPr lang="en-US"/>
              <a:t>D. Distribution authorized to </a:t>
            </a:r>
            <a:r>
              <a:rPr lang="en-US" spc="-5"/>
              <a:t>Department </a:t>
            </a:r>
            <a:r>
              <a:rPr lang="en-US"/>
              <a:t>of Defense and </a:t>
            </a:r>
            <a:r>
              <a:rPr lang="en-US" spc="-5"/>
              <a:t>U.S. </a:t>
            </a:r>
            <a:r>
              <a:rPr lang="en-US"/>
              <a:t>DoD contractors</a:t>
            </a:r>
            <a:r>
              <a:rPr lang="en-US" spc="-40"/>
              <a:t> </a:t>
            </a:r>
            <a:r>
              <a:rPr lang="en-US"/>
              <a:t>only</a:t>
            </a:r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06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676127" y="97536"/>
            <a:ext cx="1247648" cy="935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558078" y="747085"/>
            <a:ext cx="210820" cy="158115"/>
          </a:xfrm>
          <a:custGeom>
            <a:avLst/>
            <a:gdLst/>
            <a:ahLst/>
            <a:cxnLst/>
            <a:rect l="l" t="t" r="r" b="b"/>
            <a:pathLst>
              <a:path w="158115" h="158115">
                <a:moveTo>
                  <a:pt x="101280" y="0"/>
                </a:moveTo>
                <a:lnTo>
                  <a:pt x="0" y="67542"/>
                </a:lnTo>
                <a:lnTo>
                  <a:pt x="123787" y="157600"/>
                </a:lnTo>
                <a:lnTo>
                  <a:pt x="157547" y="39400"/>
                </a:lnTo>
                <a:lnTo>
                  <a:pt x="101280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745636" y="848399"/>
            <a:ext cx="263313" cy="140970"/>
          </a:xfrm>
          <a:custGeom>
            <a:avLst/>
            <a:gdLst/>
            <a:ahLst/>
            <a:cxnLst/>
            <a:rect l="l" t="t" r="r" b="b"/>
            <a:pathLst>
              <a:path w="197484" h="140969">
                <a:moveTo>
                  <a:pt x="95653" y="0"/>
                </a:moveTo>
                <a:lnTo>
                  <a:pt x="0" y="67542"/>
                </a:lnTo>
                <a:lnTo>
                  <a:pt x="95653" y="140710"/>
                </a:lnTo>
                <a:lnTo>
                  <a:pt x="196933" y="67542"/>
                </a:lnTo>
                <a:lnTo>
                  <a:pt x="95653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325508" y="431885"/>
            <a:ext cx="487680" cy="264795"/>
          </a:xfrm>
          <a:custGeom>
            <a:avLst/>
            <a:gdLst/>
            <a:ahLst/>
            <a:cxnLst/>
            <a:rect l="l" t="t" r="r" b="b"/>
            <a:pathLst>
              <a:path w="365759" h="264795">
                <a:moveTo>
                  <a:pt x="0" y="0"/>
                </a:moveTo>
                <a:lnTo>
                  <a:pt x="84400" y="174485"/>
                </a:lnTo>
                <a:lnTo>
                  <a:pt x="208187" y="264543"/>
                </a:lnTo>
                <a:lnTo>
                  <a:pt x="365734" y="264543"/>
                </a:lnTo>
                <a:lnTo>
                  <a:pt x="0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190469" y="212400"/>
            <a:ext cx="668020" cy="461645"/>
          </a:xfrm>
          <a:custGeom>
            <a:avLst/>
            <a:gdLst/>
            <a:ahLst/>
            <a:cxnLst/>
            <a:rect l="l" t="t" r="r" b="b"/>
            <a:pathLst>
              <a:path w="501015" h="461645">
                <a:moveTo>
                  <a:pt x="0" y="0"/>
                </a:moveTo>
                <a:lnTo>
                  <a:pt x="84400" y="174455"/>
                </a:lnTo>
                <a:lnTo>
                  <a:pt x="472641" y="461513"/>
                </a:lnTo>
                <a:lnTo>
                  <a:pt x="500774" y="365827"/>
                </a:lnTo>
                <a:lnTo>
                  <a:pt x="0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205472" y="71686"/>
            <a:ext cx="240453" cy="253365"/>
          </a:xfrm>
          <a:custGeom>
            <a:avLst/>
            <a:gdLst/>
            <a:ahLst/>
            <a:cxnLst/>
            <a:rect l="l" t="t" r="r" b="b"/>
            <a:pathLst>
              <a:path w="180340" h="253365">
                <a:moveTo>
                  <a:pt x="56266" y="0"/>
                </a:moveTo>
                <a:lnTo>
                  <a:pt x="0" y="123828"/>
                </a:lnTo>
                <a:lnTo>
                  <a:pt x="180053" y="253256"/>
                </a:lnTo>
                <a:lnTo>
                  <a:pt x="56266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k object 22"/>
          <p:cNvSpPr/>
          <p:nvPr/>
        </p:nvSpPr>
        <p:spPr>
          <a:xfrm>
            <a:off x="978205" y="747085"/>
            <a:ext cx="210820" cy="158115"/>
          </a:xfrm>
          <a:custGeom>
            <a:avLst/>
            <a:gdLst/>
            <a:ahLst/>
            <a:cxnLst/>
            <a:rect l="l" t="t" r="r" b="b"/>
            <a:pathLst>
              <a:path w="158115" h="158115">
                <a:moveTo>
                  <a:pt x="61893" y="0"/>
                </a:moveTo>
                <a:lnTo>
                  <a:pt x="0" y="39400"/>
                </a:lnTo>
                <a:lnTo>
                  <a:pt x="39386" y="157600"/>
                </a:lnTo>
                <a:lnTo>
                  <a:pt x="157532" y="67542"/>
                </a:lnTo>
                <a:lnTo>
                  <a:pt x="61893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k object 23"/>
          <p:cNvSpPr/>
          <p:nvPr/>
        </p:nvSpPr>
        <p:spPr>
          <a:xfrm>
            <a:off x="940692" y="431885"/>
            <a:ext cx="480907" cy="264795"/>
          </a:xfrm>
          <a:custGeom>
            <a:avLst/>
            <a:gdLst/>
            <a:ahLst/>
            <a:cxnLst/>
            <a:rect l="l" t="t" r="r" b="b"/>
            <a:pathLst>
              <a:path w="360680" h="264795">
                <a:moveTo>
                  <a:pt x="360092" y="0"/>
                </a:moveTo>
                <a:lnTo>
                  <a:pt x="0" y="264542"/>
                </a:lnTo>
                <a:lnTo>
                  <a:pt x="157532" y="264543"/>
                </a:lnTo>
                <a:lnTo>
                  <a:pt x="275692" y="174485"/>
                </a:lnTo>
                <a:lnTo>
                  <a:pt x="360092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k object 24"/>
          <p:cNvSpPr/>
          <p:nvPr/>
        </p:nvSpPr>
        <p:spPr>
          <a:xfrm>
            <a:off x="888177" y="212401"/>
            <a:ext cx="675640" cy="461645"/>
          </a:xfrm>
          <a:custGeom>
            <a:avLst/>
            <a:gdLst/>
            <a:ahLst/>
            <a:cxnLst/>
            <a:rect l="l" t="t" r="r" b="b"/>
            <a:pathLst>
              <a:path w="506730" h="461645">
                <a:moveTo>
                  <a:pt x="506386" y="0"/>
                </a:moveTo>
                <a:lnTo>
                  <a:pt x="0" y="365827"/>
                </a:lnTo>
                <a:lnTo>
                  <a:pt x="33760" y="461513"/>
                </a:lnTo>
                <a:lnTo>
                  <a:pt x="421986" y="174455"/>
                </a:lnTo>
                <a:lnTo>
                  <a:pt x="506386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k object 25"/>
          <p:cNvSpPr/>
          <p:nvPr/>
        </p:nvSpPr>
        <p:spPr>
          <a:xfrm>
            <a:off x="1300781" y="71686"/>
            <a:ext cx="248073" cy="253365"/>
          </a:xfrm>
          <a:custGeom>
            <a:avLst/>
            <a:gdLst/>
            <a:ahLst/>
            <a:cxnLst/>
            <a:rect l="l" t="t" r="r" b="b"/>
            <a:pathLst>
              <a:path w="186055" h="253365">
                <a:moveTo>
                  <a:pt x="123787" y="0"/>
                </a:moveTo>
                <a:lnTo>
                  <a:pt x="0" y="253255"/>
                </a:lnTo>
                <a:lnTo>
                  <a:pt x="185680" y="123828"/>
                </a:lnTo>
                <a:lnTo>
                  <a:pt x="123787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bk object 26"/>
          <p:cNvSpPr/>
          <p:nvPr/>
        </p:nvSpPr>
        <p:spPr>
          <a:xfrm>
            <a:off x="798150" y="702057"/>
            <a:ext cx="158327" cy="118745"/>
          </a:xfrm>
          <a:custGeom>
            <a:avLst/>
            <a:gdLst/>
            <a:ahLst/>
            <a:cxnLst/>
            <a:rect l="l" t="t" r="r" b="b"/>
            <a:pathLst>
              <a:path w="118745" h="118744">
                <a:moveTo>
                  <a:pt x="56266" y="0"/>
                </a:moveTo>
                <a:lnTo>
                  <a:pt x="35606" y="4924"/>
                </a:lnTo>
                <a:lnTo>
                  <a:pt x="17583" y="18292"/>
                </a:lnTo>
                <a:lnTo>
                  <a:pt x="4835" y="37992"/>
                </a:lnTo>
                <a:lnTo>
                  <a:pt x="0" y="61914"/>
                </a:lnTo>
                <a:lnTo>
                  <a:pt x="4835" y="84956"/>
                </a:lnTo>
                <a:lnTo>
                  <a:pt x="17583" y="102721"/>
                </a:lnTo>
                <a:lnTo>
                  <a:pt x="35606" y="114154"/>
                </a:lnTo>
                <a:lnTo>
                  <a:pt x="56266" y="118200"/>
                </a:lnTo>
                <a:lnTo>
                  <a:pt x="80180" y="114154"/>
                </a:lnTo>
                <a:lnTo>
                  <a:pt x="99873" y="102721"/>
                </a:lnTo>
                <a:lnTo>
                  <a:pt x="113237" y="84956"/>
                </a:lnTo>
                <a:lnTo>
                  <a:pt x="118160" y="61914"/>
                </a:lnTo>
                <a:lnTo>
                  <a:pt x="113237" y="37992"/>
                </a:lnTo>
                <a:lnTo>
                  <a:pt x="99873" y="18292"/>
                </a:lnTo>
                <a:lnTo>
                  <a:pt x="80180" y="4925"/>
                </a:lnTo>
                <a:lnTo>
                  <a:pt x="56266" y="0"/>
                </a:lnTo>
                <a:close/>
              </a:path>
            </a:pathLst>
          </a:custGeom>
          <a:solidFill>
            <a:srgbClr val="0C2C8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bk object 27"/>
          <p:cNvSpPr/>
          <p:nvPr/>
        </p:nvSpPr>
        <p:spPr>
          <a:xfrm>
            <a:off x="0" y="1101852"/>
            <a:ext cx="12192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45720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en-US" spc="-5"/>
              <a:t>DSTRIBUTION </a:t>
            </a:r>
            <a:r>
              <a:rPr lang="en-US"/>
              <a:t>D. Distribution authorized to </a:t>
            </a:r>
            <a:r>
              <a:rPr lang="en-US" spc="-5"/>
              <a:t>Department </a:t>
            </a:r>
            <a:r>
              <a:rPr lang="en-US"/>
              <a:t>of Defense and </a:t>
            </a:r>
            <a:r>
              <a:rPr lang="en-US" spc="-5"/>
              <a:t>U.S. </a:t>
            </a:r>
            <a:r>
              <a:rPr lang="en-US"/>
              <a:t>DoD contractors</a:t>
            </a:r>
            <a:r>
              <a:rPr lang="en-US" spc="-40"/>
              <a:t> </a:t>
            </a:r>
            <a:r>
              <a:rPr lang="en-US"/>
              <a:t>only</a:t>
            </a:r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61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Arial" pitchFamily="34" charset="0"/>
                <a:cs typeface="Arial" pitchFamily="34" charset="0"/>
              </a:rPr>
              <a:t>Distribution D. Distribution authorized to DoD and US DoD contractors only, administrative use, 9 August 2018. Other requests for this document shall be referred to AFRL/711HPW/CL.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0E4E-0BEA-EF4C-B7F3-07BD370CC8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4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3" r:id="rId31"/>
    <p:sldLayoutId id="2147483694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004B8D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412" y="2704433"/>
            <a:ext cx="11055096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Charles Xu</a:t>
            </a:r>
            <a:br>
              <a:rPr lang="en-US" dirty="0"/>
            </a:br>
            <a:r>
              <a:rPr lang="en-US" sz="4400" dirty="0"/>
              <a:t>Yale University</a:t>
            </a:r>
            <a:br>
              <a:rPr lang="en-US" sz="4400" dirty="0"/>
            </a:br>
            <a:r>
              <a:rPr lang="en-US" sz="4400" dirty="0"/>
              <a:t>Rising Sophomore</a:t>
            </a:r>
            <a:br>
              <a:rPr lang="en-US" sz="4400" dirty="0"/>
            </a:br>
            <a:r>
              <a:rPr lang="en-US" sz="4400" dirty="0"/>
              <a:t>Advisors: Ms. Stacey Martens and Mr. Bryan </a:t>
            </a:r>
            <a:r>
              <a:rPr lang="en-US" sz="4400" dirty="0" err="1"/>
              <a:t>Gamboa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461760" y="6583680"/>
            <a:ext cx="4876621" cy="150440"/>
          </a:xfrm>
        </p:spPr>
        <p:txBody>
          <a:bodyPr>
            <a:normAutofit fontScale="325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894" y="1149589"/>
            <a:ext cx="1970303" cy="19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0507-AFDC-A44B-AB55-7F332932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Responses to increasing coverage and rate of inactivation are non-linear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795B3C6-BBE4-1A4B-B66E-7B7E959D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7113"/>
            <a:ext cx="5027175" cy="37703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D8D87-1B37-2049-AA9E-CF353001DA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181EBD7-7662-4A4B-B03F-840DD656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7113"/>
            <a:ext cx="5027175" cy="3770381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AF437B1-4AE5-F841-9892-F5061A3ED6FC}"/>
              </a:ext>
            </a:extLst>
          </p:cNvPr>
          <p:cNvSpPr txBox="1">
            <a:spLocks/>
          </p:cNvSpPr>
          <p:nvPr/>
        </p:nvSpPr>
        <p:spPr>
          <a:xfrm>
            <a:off x="867956" y="5207972"/>
            <a:ext cx="10515600" cy="171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Benefits to the population accelerate as coverage increases. The pandemic may be eliminated with 50-70% coverage, depending on the inactivation time </a:t>
            </a:r>
          </a:p>
          <a:p>
            <a:r>
              <a:rPr lang="en-US" sz="1800" dirty="0"/>
              <a:t>Reduction in death accelerates as inactivation time approaches zero </a:t>
            </a:r>
          </a:p>
        </p:txBody>
      </p:sp>
    </p:spTree>
    <p:extLst>
      <p:ext uri="{BB962C8B-B14F-4D97-AF65-F5344CB8AC3E}">
        <p14:creationId xmlns:p14="http://schemas.microsoft.com/office/powerpoint/2010/main" val="324467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BECB-85E1-8944-8B3B-901A447B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Inactivation technology is promising for halting viral spread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1554B-29F0-6C48-BC19-A0FA0E75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Like other non-pharmaceutical interventions (NPI), inactivation technology is best used in tandem with measures such as social distancing, masking and contact reduction</a:t>
            </a:r>
          </a:p>
          <a:p>
            <a:pPr lvl="1"/>
            <a:r>
              <a:rPr lang="en-US" sz="1800" dirty="0"/>
              <a:t>Due to non-linear responses, NPIs work synergistically</a:t>
            </a:r>
          </a:p>
          <a:p>
            <a:r>
              <a:rPr lang="en-US" sz="1800" dirty="0"/>
              <a:t>Although widespread coverage maybe be difficult to achieve, inactivation technology could be applied to essential operations</a:t>
            </a:r>
          </a:p>
          <a:p>
            <a:r>
              <a:rPr lang="en-US" sz="1800" dirty="0"/>
              <a:t>Assuming total coverage, safety in these locations will depend on rate of inactivation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F6108-36F7-A548-958A-680EDC8F6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E181D-AC7D-7A47-BCBD-1194B1AD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475515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1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416"/>
            <a:ext cx="10437530" cy="5022243"/>
          </a:xfrm>
        </p:spPr>
        <p:txBody>
          <a:bodyPr>
            <a:normAutofit/>
          </a:bodyPr>
          <a:lstStyle/>
          <a:p>
            <a:r>
              <a:rPr lang="en-US" sz="1800" dirty="0"/>
              <a:t>Inactivation technology can have a significant impact on the spread of the pandemic, and these benefits grow in response to increases in inactivation rate and coverage</a:t>
            </a:r>
          </a:p>
          <a:p>
            <a:r>
              <a:rPr lang="en-US" sz="1800" dirty="0"/>
              <a:t>While widespread coverage may be difficult to achieve, efficient inactivation can help essential operations stay open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Next steps</a:t>
            </a:r>
            <a:endParaRPr lang="en-US" sz="2400" dirty="0"/>
          </a:p>
          <a:p>
            <a:r>
              <a:rPr lang="en-US" sz="1800" dirty="0"/>
              <a:t>Improvements to the model will enable direct fitting to the 2019 SARS-CoV-2 outbreak</a:t>
            </a:r>
          </a:p>
          <a:p>
            <a:r>
              <a:rPr lang="en-US" sz="1800" dirty="0"/>
              <a:t>Incorporating contact network structures and agent-based models can help determine sites for the most efficient deployment of inactivation technology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9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416"/>
            <a:ext cx="9573618" cy="5022243"/>
          </a:xfrm>
        </p:spPr>
        <p:txBody>
          <a:bodyPr>
            <a:normAutofit/>
          </a:bodyPr>
          <a:lstStyle/>
          <a:p>
            <a:r>
              <a:rPr lang="en-US" dirty="0"/>
              <a:t>My mentors Mr. Bryan </a:t>
            </a:r>
            <a:r>
              <a:rPr lang="en-US" dirty="0" err="1"/>
              <a:t>Gamboa</a:t>
            </a:r>
            <a:r>
              <a:rPr lang="en-US" dirty="0"/>
              <a:t> and Ms. Stacey Martens </a:t>
            </a:r>
          </a:p>
          <a:p>
            <a:r>
              <a:rPr lang="en-US" dirty="0"/>
              <a:t>Dr. Robert Thomas and the whole VIDER team</a:t>
            </a:r>
          </a:p>
          <a:p>
            <a:r>
              <a:rPr lang="en-US" dirty="0"/>
              <a:t>RHD</a:t>
            </a:r>
          </a:p>
          <a:p>
            <a:r>
              <a:rPr lang="en-US" dirty="0"/>
              <a:t>CEE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8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6962" y="1453747"/>
            <a:ext cx="97155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Epidemiological Modeling of SARS-CoV-2 Spread Under Inactivation Measures</a:t>
            </a:r>
            <a:endParaRPr lang="en-US" i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33451" y="3841347"/>
            <a:ext cx="10420349" cy="214819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90000"/>
              </a:lnSpc>
            </a:pPr>
            <a:r>
              <a:rPr lang="en-US" sz="3800" dirty="0"/>
              <a:t>Charles Xu</a:t>
            </a:r>
            <a:br>
              <a:rPr lang="en-US" sz="3800" dirty="0"/>
            </a:br>
            <a:r>
              <a:rPr lang="en-US" sz="3800" dirty="0"/>
              <a:t>CEE Summer Intern, Bryan </a:t>
            </a:r>
            <a:r>
              <a:rPr lang="en-US" sz="3800" dirty="0" err="1"/>
              <a:t>Gamboa</a:t>
            </a:r>
            <a:r>
              <a:rPr lang="en-US" sz="3800" dirty="0"/>
              <a:t> and Stacey Martens/San Antonio</a:t>
            </a:r>
          </a:p>
          <a:p>
            <a:pPr>
              <a:lnSpc>
                <a:spcPct val="190000"/>
              </a:lnSpc>
            </a:pPr>
            <a:r>
              <a:rPr lang="en-US" sz="3800" dirty="0"/>
              <a:t>August 4, 2020</a:t>
            </a:r>
          </a:p>
          <a:p>
            <a:pPr>
              <a:lnSpc>
                <a:spcPct val="190000"/>
              </a:lnSpc>
            </a:pPr>
            <a:endParaRPr lang="en-US" sz="120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455497" y="6571154"/>
            <a:ext cx="4876621" cy="15044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600" dirty="0">
                <a:solidFill>
                  <a:srgbClr val="004B8D"/>
                </a:solidFill>
              </a:rPr>
              <a:t>Place proper DISTRIBUTION number here.</a:t>
            </a:r>
          </a:p>
        </p:txBody>
      </p:sp>
    </p:spTree>
    <p:extLst>
      <p:ext uri="{BB962C8B-B14F-4D97-AF65-F5344CB8AC3E}">
        <p14:creationId xmlns:p14="http://schemas.microsoft.com/office/powerpoint/2010/main" val="194234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F3A4-4551-4BAB-8054-6EFD1973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76C5-963A-457F-A26A-AAE454D0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416"/>
            <a:ext cx="11353800" cy="5022243"/>
          </a:xfrm>
        </p:spPr>
        <p:txBody>
          <a:bodyPr>
            <a:normAutofit/>
          </a:bodyPr>
          <a:lstStyle/>
          <a:p>
            <a:r>
              <a:rPr lang="en-US" sz="1800" dirty="0"/>
              <a:t>Conducted research from home in MA with help from my mentor and VIDER team </a:t>
            </a:r>
          </a:p>
          <a:p>
            <a:r>
              <a:rPr lang="en-US" sz="1800" dirty="0"/>
              <a:t>Studying coronavirus inactivation using radio frequency, membrane properties, and MD simulations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27AE6-5EA7-4D42-8A99-1AB9CD9EE7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D47CBE-601D-C048-A4BF-351D255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09" y="2449885"/>
            <a:ext cx="8015111" cy="3808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A246C-E769-4648-94EB-7928EFB3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7" y="3429000"/>
            <a:ext cx="2857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5267-97C8-824E-A6E2-886453FB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D447-BF80-C142-BFAE-9934715E2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417"/>
            <a:ext cx="10515600" cy="1877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VIDER is working on direct inactivation of the coronavirus</a:t>
            </a:r>
          </a:p>
          <a:p>
            <a:r>
              <a:rPr lang="en-US" sz="1800" dirty="0"/>
              <a:t>Resonant absorption of radio frequency energy can inactivate viral particles</a:t>
            </a:r>
          </a:p>
          <a:p>
            <a:pPr lvl="1"/>
            <a:r>
              <a:rPr lang="en-US" sz="1800" dirty="0"/>
              <a:t>Likely mechanism is through a physical fracturing of the membrane</a:t>
            </a:r>
          </a:p>
          <a:p>
            <a:r>
              <a:rPr lang="en-US" sz="1800" dirty="0"/>
              <a:t>Inactivation occurs at power densities that are safe for the general public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23E36-74BA-D54C-8278-5CD8E55F35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F03811-E4AE-CA4D-97BA-875CA289A5F3}"/>
              </a:ext>
            </a:extLst>
          </p:cNvPr>
          <p:cNvSpPr txBox="1">
            <a:spLocks/>
          </p:cNvSpPr>
          <p:nvPr/>
        </p:nvSpPr>
        <p:spPr>
          <a:xfrm>
            <a:off x="838200" y="3128727"/>
            <a:ext cx="10515600" cy="18775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Mathematical modeling can aid in development and deployment of inactivation technology</a:t>
            </a:r>
          </a:p>
          <a:p>
            <a:r>
              <a:rPr lang="en-US" sz="1800" dirty="0"/>
              <a:t>Provide a greater understanding of the impacts of radio frequency inactivation on COVID spread</a:t>
            </a:r>
          </a:p>
          <a:p>
            <a:r>
              <a:rPr lang="en-US" sz="1800" dirty="0"/>
              <a:t>Assess role in reducing hospitalizations and deaths</a:t>
            </a:r>
          </a:p>
          <a:p>
            <a:r>
              <a:rPr lang="en-US" sz="1800" dirty="0"/>
              <a:t>Set targets for inactivation and RF coverage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7" name="Picture 6" descr="A picture containing kite&#10;&#10;Description automatically generated">
            <a:extLst>
              <a:ext uri="{FF2B5EF4-FFF2-40B4-BE49-F238E27FC236}">
                <a16:creationId xmlns:a16="http://schemas.microsoft.com/office/drawing/2014/main" id="{737D2066-BA3D-8C41-A105-EE138C9D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751" y="680623"/>
            <a:ext cx="3974184" cy="2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9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1ADB-F1E7-944F-B8F9-69566749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Compartmental model to simulate transmission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33DE6-0DA6-CE44-A37D-BF116D8827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61A0E4-1D1A-FC46-8AC7-7C973308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719" y="1702866"/>
            <a:ext cx="8418533" cy="301796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46133-1705-8E4F-A8DA-74FFACD37714}"/>
              </a:ext>
            </a:extLst>
          </p:cNvPr>
          <p:cNvSpPr txBox="1"/>
          <p:nvPr/>
        </p:nvSpPr>
        <p:spPr>
          <a:xfrm>
            <a:off x="1091852" y="5229616"/>
            <a:ext cx="1000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SEIAHRD compartmental framework (Susceptible, Exposed, Infectious, Asymptomatic Infectious, Hospitalized, Recovered, Dead) </a:t>
            </a:r>
          </a:p>
        </p:txBody>
      </p:sp>
    </p:spTree>
    <p:extLst>
      <p:ext uri="{BB962C8B-B14F-4D97-AF65-F5344CB8AC3E}">
        <p14:creationId xmlns:p14="http://schemas.microsoft.com/office/powerpoint/2010/main" val="48324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D06A-DD51-7F42-8ED3-58BA6D36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inactivation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841E-D1D5-4741-8050-8283E81D1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Efficacy depends on rate of inactivation.</a:t>
            </a:r>
          </a:p>
          <a:p>
            <a:r>
              <a:rPr lang="en-US" sz="1800" dirty="0"/>
              <a:t>Independent action hypothesis (IAH) states that each virion has an equal, nonzero probability of causing an infection</a:t>
            </a:r>
          </a:p>
          <a:p>
            <a:r>
              <a:rPr lang="en-US" sz="1800" dirty="0"/>
              <a:t>Probability of infection is directly proportional to number of airborne viral particles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DBF0D-AC65-6946-801B-EC297C1737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70A27E3-DCE0-DD46-B395-9A2B546A0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0" y="2858885"/>
            <a:ext cx="3898900" cy="1854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0DA65B-E2AE-E44C-93AD-17F36BC27EC8}"/>
              </a:ext>
            </a:extLst>
          </p:cNvPr>
          <p:cNvSpPr txBox="1">
            <a:spLocks/>
          </p:cNvSpPr>
          <p:nvPr/>
        </p:nvSpPr>
        <p:spPr>
          <a:xfrm>
            <a:off x="838200" y="5248884"/>
            <a:ext cx="10515600" cy="1931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Total inactivation has been documented to occur in 15 minutes (Yang </a:t>
            </a:r>
            <a:r>
              <a:rPr lang="en-US" sz="1800" i="1" dirty="0"/>
              <a:t>et al. </a:t>
            </a:r>
            <a:r>
              <a:rPr lang="en-US" sz="1800" dirty="0"/>
              <a:t>2015)</a:t>
            </a:r>
          </a:p>
          <a:p>
            <a:pPr lvl="1"/>
            <a:r>
              <a:rPr lang="en-US" sz="1800" dirty="0"/>
              <a:t>Assume that inactivation occurs at a linear rate (conservative estimate)</a:t>
            </a:r>
          </a:p>
          <a:p>
            <a:r>
              <a:rPr lang="en-US" sz="1800" dirty="0"/>
              <a:t>Divide interaction into two groups: Protected by inactivation technology and not protected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A0011-88F0-6A43-A0D7-882393CDB748}"/>
              </a:ext>
            </a:extLst>
          </p:cNvPr>
          <p:cNvSpPr txBox="1"/>
          <p:nvPr/>
        </p:nvSpPr>
        <p:spPr>
          <a:xfrm>
            <a:off x="4417495" y="4713085"/>
            <a:ext cx="3357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Stadnytskyi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 2020</a:t>
            </a:r>
          </a:p>
        </p:txBody>
      </p:sp>
    </p:spTree>
    <p:extLst>
      <p:ext uri="{BB962C8B-B14F-4D97-AF65-F5344CB8AC3E}">
        <p14:creationId xmlns:p14="http://schemas.microsoft.com/office/powerpoint/2010/main" val="106897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1C30-9AE7-E448-95CB-EBCDFEDE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was run for 500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777A7-D1F0-6A41-83F5-0BAE9E9E4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416"/>
            <a:ext cx="5018448" cy="5022243"/>
          </a:xfrm>
        </p:spPr>
        <p:txBody>
          <a:bodyPr>
            <a:normAutofit/>
          </a:bodyPr>
          <a:lstStyle/>
          <a:p>
            <a:r>
              <a:rPr lang="en-US" sz="1800" dirty="0"/>
              <a:t>Example run of the simulation on a model population </a:t>
            </a:r>
          </a:p>
          <a:p>
            <a:r>
              <a:rPr lang="en-US" sz="1800" dirty="0"/>
              <a:t>Assumes that baseline infectious contact rate remains unchanged</a:t>
            </a:r>
          </a:p>
          <a:p>
            <a:r>
              <a:rPr lang="en-US" sz="1800" dirty="0"/>
              <a:t>As individuals become infected and recover, the number of susceptible individuals decreases</a:t>
            </a:r>
          </a:p>
          <a:p>
            <a:r>
              <a:rPr lang="en-US" sz="1800" dirty="0"/>
              <a:t>Herd immunity is observed at the end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96725-0549-8D45-AD55-BBE5EDF4FE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EEE468A-201F-6640-A44F-B5F4CFA1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48" y="1236635"/>
            <a:ext cx="6335352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0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591A-246B-4543-A912-430311EC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coverage decreases deaths and hospitalizations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F30E3-C8EC-2C40-83B3-5427C39E5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C871D1D-F82E-6C48-9233-1B16990A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9" y="1236635"/>
            <a:ext cx="4110564" cy="3082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202B7-D434-0349-8153-3E0C2DC63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583" y="1236634"/>
            <a:ext cx="4110564" cy="308292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64E2D1-8415-5442-9D71-A8B3F39AD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928"/>
            <a:ext cx="10515600" cy="1712731"/>
          </a:xfrm>
        </p:spPr>
        <p:txBody>
          <a:bodyPr>
            <a:normAutofit/>
          </a:bodyPr>
          <a:lstStyle/>
          <a:p>
            <a:r>
              <a:rPr lang="en-US" sz="1800" dirty="0"/>
              <a:t>Decrease in peak number of cumulative cases</a:t>
            </a:r>
          </a:p>
          <a:p>
            <a:pPr lvl="1"/>
            <a:r>
              <a:rPr lang="en-US" sz="1800" dirty="0"/>
              <a:t>Occurs more gradually</a:t>
            </a:r>
          </a:p>
          <a:p>
            <a:r>
              <a:rPr lang="en-US" sz="1800" dirty="0"/>
              <a:t>Decrease in peak hospitalizations</a:t>
            </a:r>
          </a:p>
          <a:p>
            <a:pPr lvl="1"/>
            <a:r>
              <a:rPr lang="en-US" sz="1800" dirty="0"/>
              <a:t>Inactivation technology contributes to the flattening of hospitalization curves</a:t>
            </a:r>
          </a:p>
        </p:txBody>
      </p:sp>
    </p:spTree>
    <p:extLst>
      <p:ext uri="{BB962C8B-B14F-4D97-AF65-F5344CB8AC3E}">
        <p14:creationId xmlns:p14="http://schemas.microsoft.com/office/powerpoint/2010/main" val="2551318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39DB-54F4-3A4B-A2FA-2C9D4483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Outcomes are dependent upon coverage and time for inactivation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2EA26A-032D-D44D-8771-7EB2F21D2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71" y="1183624"/>
            <a:ext cx="5052657" cy="39869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ADB51-A75B-6548-825D-9258CD36F8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FDF0C-230D-2F4B-8F3A-ED8CD1F38CC4}"/>
              </a:ext>
            </a:extLst>
          </p:cNvPr>
          <p:cNvSpPr txBox="1"/>
          <p:nvPr/>
        </p:nvSpPr>
        <p:spPr>
          <a:xfrm>
            <a:off x="976108" y="5170585"/>
            <a:ext cx="1063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possible to stop the spread of the pandemic with inactivation technology as a standalone strategy with sufficiently fast inactivation and widespread coverage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984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601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1_Office Theme</vt:lpstr>
      <vt:lpstr>Charles Xu Yale University Rising Sophomore Advisors: Ms. Stacey Martens and Mr. Bryan Gamboa </vt:lpstr>
      <vt:lpstr>Epidemiological Modeling of SARS-CoV-2 Spread Under Inactivation Measures</vt:lpstr>
      <vt:lpstr>Internship Overview</vt:lpstr>
      <vt:lpstr>Overview</vt:lpstr>
      <vt:lpstr>Compartmental model to simulate transmission</vt:lpstr>
      <vt:lpstr>Accounting for inactivation</vt:lpstr>
      <vt:lpstr>Simulation was run for 500 days</vt:lpstr>
      <vt:lpstr>Increasing coverage decreases deaths and hospitalizations</vt:lpstr>
      <vt:lpstr>Outcomes are dependent upon coverage and time for inactivation</vt:lpstr>
      <vt:lpstr>Responses to increasing coverage and rate of inactivation are non-linear</vt:lpstr>
      <vt:lpstr>Inactivation technology is promising for halting viral spread</vt:lpstr>
      <vt:lpstr>Conclusions</vt:lpstr>
      <vt:lpstr>Acknowledgements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Ms. Ariana Rupp University of Louisana, Layfayette PhD Advisor: Dr. Camilla Mauzy 0930-0950</dc:title>
  <dc:creator>LIVINGSTON, JEFFERY P CTR USAF AFMC 711 HPW/CL</dc:creator>
  <cp:lastModifiedBy>Xu, Charles</cp:lastModifiedBy>
  <cp:revision>43</cp:revision>
  <dcterms:created xsi:type="dcterms:W3CDTF">2019-07-15T18:18:35Z</dcterms:created>
  <dcterms:modified xsi:type="dcterms:W3CDTF">2020-07-31T19:21:46Z</dcterms:modified>
</cp:coreProperties>
</file>